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8" r:id="rId2"/>
    <p:sldId id="288" r:id="rId3"/>
    <p:sldId id="282" r:id="rId4"/>
    <p:sldId id="297" r:id="rId5"/>
    <p:sldId id="256" r:id="rId6"/>
    <p:sldId id="281" r:id="rId7"/>
    <p:sldId id="294" r:id="rId8"/>
    <p:sldId id="292" r:id="rId9"/>
    <p:sldId id="258" r:id="rId10"/>
    <p:sldId id="291" r:id="rId11"/>
    <p:sldId id="270" r:id="rId12"/>
    <p:sldId id="271" r:id="rId13"/>
    <p:sldId id="284" r:id="rId14"/>
    <p:sldId id="285" r:id="rId15"/>
    <p:sldId id="287" r:id="rId16"/>
    <p:sldId id="286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3973" autoAdjust="0"/>
  </p:normalViewPr>
  <p:slideViewPr>
    <p:cSldViewPr>
      <p:cViewPr varScale="1">
        <p:scale>
          <a:sx n="103" d="100"/>
          <a:sy n="103" d="100"/>
        </p:scale>
        <p:origin x="109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we have a function</a:t>
            </a:r>
            <a:r>
              <a:rPr lang="en-US" baseline="0" dirty="0"/>
              <a:t> that is an exponential, we can convert it to a linear model by taking the natural log of both sides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3234" t="30666" r="-1097" b="187"/>
          <a:stretch/>
        </p:blipFill>
        <p:spPr>
          <a:xfrm>
            <a:off x="1219200" y="3262964"/>
            <a:ext cx="7453162" cy="35830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talk about GENERALIZED Linear Models (GLMS), we need to talk about GENERAL Linear Models (not-GLMs but sound really similar).</a:t>
            </a:r>
          </a:p>
        </p:txBody>
      </p:sp>
    </p:spTree>
    <p:extLst>
      <p:ext uri="{BB962C8B-B14F-4D97-AF65-F5344CB8AC3E}">
        <p14:creationId xmlns:p14="http://schemas.microsoft.com/office/powerpoint/2010/main" val="2936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Linear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Response variable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Error </a:t>
                </a:r>
              </a:p>
              <a:p>
                <a:pPr lvl="1"/>
                <a:r>
                  <a:rPr lang="en-US" dirty="0"/>
                  <a:t>Modeled as residuals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Linear model without the intercept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- Expected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Predicted value (no error)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What to do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not linear?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219200"/>
                <a:ext cx="7924800" cy="5638800"/>
              </a:xfrm>
              <a:blipFill>
                <a:blip r:embed="rId2"/>
                <a:stretch>
                  <a:fillRect l="-1769" t="-1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1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Link Function To Transform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12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77"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b="0" dirty="0">
                  <a:ea typeface="Cambria Math"/>
                </a:endParaRPr>
              </a:p>
              <a:p>
                <a:pPr lvl="1"/>
                <a:r>
                  <a:rPr lang="en-US" dirty="0">
                    <a:ea typeface="Cambria Math"/>
                  </a:rPr>
                  <a:t>Linear model without the error</a:t>
                </a:r>
                <a:endParaRPr lang="en-US" b="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b="0" i="1" dirty="0">
                    <a:latin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is a “link”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i</m:t>
                        </m:r>
                      </m:sub>
                    </m:sSub>
                    <m:r>
                      <a:rPr lang="en-US" b="0" i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b="0" dirty="0">
                    <a:latin typeface="Cambria Math"/>
                  </a:rPr>
                  <a:t>)</a:t>
                </a:r>
              </a:p>
              <a:p>
                <a:pPr marL="0" indent="0">
                  <a:buNone/>
                </a:pPr>
                <a:endParaRPr lang="en-US" b="0" dirty="0">
                  <a:ea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6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Functions in R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Distribution (Link Function)</a:t>
            </a:r>
          </a:p>
          <a:p>
            <a:r>
              <a:rPr lang="en-US" dirty="0"/>
              <a:t>Binomial (link = "logit")</a:t>
            </a:r>
          </a:p>
          <a:p>
            <a:pPr lvl="1"/>
            <a:r>
              <a:rPr lang="en-US" dirty="0"/>
              <a:t>True/false, alive/dead, present/absent</a:t>
            </a:r>
          </a:p>
          <a:p>
            <a:r>
              <a:rPr lang="en-US" dirty="0"/>
              <a:t>Gaussian (link = "identity")</a:t>
            </a:r>
          </a:p>
          <a:p>
            <a:pPr lvl="1"/>
            <a:r>
              <a:rPr lang="en-US" dirty="0"/>
              <a:t>Continuous, normal</a:t>
            </a:r>
          </a:p>
          <a:p>
            <a:r>
              <a:rPr lang="en-US" dirty="0"/>
              <a:t>Gamma (link = "inverse")</a:t>
            </a:r>
          </a:p>
          <a:p>
            <a:pPr lvl="1"/>
            <a:r>
              <a:rPr lang="en-US" dirty="0"/>
              <a:t>Seed distribution, distance from…</a:t>
            </a:r>
          </a:p>
          <a:p>
            <a:r>
              <a:rPr lang="en-US" dirty="0"/>
              <a:t>Poisson (link = "log")</a:t>
            </a:r>
          </a:p>
          <a:p>
            <a:pPr lvl="1"/>
            <a:r>
              <a:rPr lang="en-US" dirty="0"/>
              <a:t>Counts</a:t>
            </a:r>
          </a:p>
        </p:txBody>
      </p:sp>
    </p:spTree>
    <p:extLst>
      <p:ext uri="{BB962C8B-B14F-4D97-AF65-F5344CB8AC3E}">
        <p14:creationId xmlns:p14="http://schemas.microsoft.com/office/powerpoint/2010/main" val="4037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Distribution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77517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90600" y="6488113"/>
            <a:ext cx="3044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AKA “Gaussian” Distribution</a:t>
            </a:r>
          </a:p>
        </p:txBody>
      </p:sp>
    </p:spTree>
    <p:extLst>
      <p:ext uri="{BB962C8B-B14F-4D97-AF65-F5344CB8AC3E}">
        <p14:creationId xmlns:p14="http://schemas.microsoft.com/office/powerpoint/2010/main" val="11002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74374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90600" y="6488113"/>
            <a:ext cx="485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Number of successes of yes/no experiments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277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 Distribution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580188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990600" y="6477000"/>
            <a:ext cx="356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Wait times, seed distribution, etc.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48490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Poisson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477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990600" y="6477000"/>
            <a:ext cx="56628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Number of events in time T, k=number of occurrences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959725" y="6488113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2846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752600" y="1676400"/>
            <a:ext cx="0" cy="426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752600" y="59436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391400" y="25908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38450" y="4876800"/>
            <a:ext cx="5715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95900" y="3738562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705600" y="32004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91200" y="25908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352800" y="3967162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5486400"/>
            <a:ext cx="76200" cy="76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752600" y="2286000"/>
            <a:ext cx="5715000" cy="3124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829300" y="2730260"/>
            <a:ext cx="0" cy="3693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77676" y="2600980"/>
                <a:ext cx="565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676" y="2600980"/>
                <a:ext cx="565924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82341" y="5148590"/>
                <a:ext cx="6464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341" y="5148590"/>
                <a:ext cx="646459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19200" y="2286000"/>
                <a:ext cx="5886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286000"/>
                <a:ext cx="588687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62600" y="5867400"/>
                <a:ext cx="586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867400"/>
                <a:ext cx="58644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5829300" y="3276600"/>
            <a:ext cx="32638" cy="2590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1778536" y="2628900"/>
            <a:ext cx="39479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 rot="19853749">
                <a:off x="3925926" y="3548390"/>
                <a:ext cx="5944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853749">
                <a:off x="3925926" y="3548390"/>
                <a:ext cx="59445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477087" y="1414790"/>
                <a:ext cx="32285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/>
                            <a:ea typeface="Cambria Math"/>
                          </a:rPr>
                          <m:t>𝜖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- residual or error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087" y="1414790"/>
                <a:ext cx="3228513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r="-245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7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- observed values of covariate variables (i.e. temperature, precipitation)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- observed value of the response variable (i.e. tree height)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- y intercept: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dirty="0" smtClean="0"/>
                      <m:t> − </m:t>
                    </m:r>
                    <m:r>
                      <m:rPr>
                        <m:nor/>
                      </m:rPr>
                      <a:rPr lang="en-US" dirty="0" smtClean="0"/>
                      <m:t>parameter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applied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to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the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covariate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variables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+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99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67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Linear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=1.205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0.216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1.205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+0.216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=0.1865+0.216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4" y="3777831"/>
            <a:ext cx="4310265" cy="3003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36" y="3785937"/>
            <a:ext cx="4618164" cy="29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Linear Model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600200"/>
            <a:ext cx="8229600" cy="5257800"/>
          </a:xfrm>
          <a:blipFill rotWithShape="1">
            <a:blip r:embed="rId3"/>
            <a:stretch>
              <a:fillRect l="-1630" t="-2436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76463"/>
            <a:ext cx="3733800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14478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</a:t>
            </a:r>
            <a:r>
              <a:rPr lang="en-US" dirty="0"/>
              <a:t>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Can transform the response values to linearize the relationship between the independent variables (covariates and predictors) and the response</a:t>
            </a:r>
          </a:p>
          <a:p>
            <a:r>
              <a:rPr lang="en-US" dirty="0" smtClean="0"/>
              <a:t>After transformation, residuals </a:t>
            </a:r>
            <a:r>
              <a:rPr lang="en-US" dirty="0" smtClean="0"/>
              <a:t>need </a:t>
            </a:r>
            <a:r>
              <a:rPr lang="en-US" dirty="0"/>
              <a:t>to be from a normal </a:t>
            </a:r>
            <a:r>
              <a:rPr lang="en-US" dirty="0" smtClean="0"/>
              <a:t>distribution and be homoscedastic</a:t>
            </a:r>
            <a:endParaRPr lang="en-US" dirty="0"/>
          </a:p>
          <a:p>
            <a:r>
              <a:rPr lang="en-US" dirty="0"/>
              <a:t>Uses linear regression (least squares)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Regression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 r="-1308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197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Not all phenomenon follow linear response</a:t>
            </a:r>
          </a:p>
          <a:p>
            <a:r>
              <a:rPr lang="en-US" dirty="0"/>
              <a:t>Not all residuals are normally distributed</a:t>
            </a:r>
          </a:p>
          <a:p>
            <a:r>
              <a:rPr lang="en-US" dirty="0"/>
              <a:t>This leads to:</a:t>
            </a:r>
          </a:p>
          <a:p>
            <a:pPr lvl="1"/>
            <a:r>
              <a:rPr lang="en-US" dirty="0"/>
              <a:t>GLMs: Single function, specified regression distribution</a:t>
            </a:r>
          </a:p>
          <a:p>
            <a:pPr lvl="1"/>
            <a:r>
              <a:rPr lang="en-US" dirty="0"/>
              <a:t>GAMs: Multiple functions</a:t>
            </a:r>
          </a:p>
          <a:p>
            <a:pPr lvl="1"/>
            <a:r>
              <a:rPr lang="en-US" dirty="0"/>
              <a:t>“Non-parametric” approaches: no assumptions are made about the parameters of the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568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Linear Model</a:t>
            </a:r>
          </a:p>
          <a:p>
            <a:pPr lvl="1"/>
            <a:r>
              <a:rPr lang="en-US" dirty="0"/>
              <a:t>Not to be confused with a general linear model</a:t>
            </a:r>
          </a:p>
          <a:p>
            <a:r>
              <a:rPr lang="en-US" dirty="0"/>
              <a:t>Allows a linear model to be related to the response variable via a “Link” function.  </a:t>
            </a:r>
          </a:p>
          <a:p>
            <a:r>
              <a:rPr lang="en-US" dirty="0"/>
              <a:t>Residuals do not have to be normally distributed but do need to be from a defined probability distribution</a:t>
            </a:r>
          </a:p>
          <a:p>
            <a:r>
              <a:rPr lang="en-US" dirty="0"/>
              <a:t>Fit is based on maximum likelihood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9240</TotalTime>
  <Words>739</Words>
  <Application>Microsoft Office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Cambria Math</vt:lpstr>
      <vt:lpstr>Default Design</vt:lpstr>
      <vt:lpstr>GLMs</vt:lpstr>
      <vt:lpstr>Linear Model</vt:lpstr>
      <vt:lpstr>Formal Definition</vt:lpstr>
      <vt:lpstr>General Linear Model</vt:lpstr>
      <vt:lpstr>General Linear Model</vt:lpstr>
      <vt:lpstr>General Linear Model</vt:lpstr>
      <vt:lpstr>Polynomial Regression</vt:lpstr>
      <vt:lpstr>Need More</vt:lpstr>
      <vt:lpstr>GLM</vt:lpstr>
      <vt:lpstr>Generalized Linear Models</vt:lpstr>
      <vt:lpstr>Link Function To Transform Y_i </vt:lpstr>
      <vt:lpstr>Common Functions in R</vt:lpstr>
      <vt:lpstr>Gaussian Distribution</vt:lpstr>
      <vt:lpstr>Binomial </vt:lpstr>
      <vt:lpstr>Gamma Distribution</vt:lpstr>
      <vt:lpstr>Poisson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148</cp:revision>
  <cp:lastPrinted>2017-02-17T23:17:09Z</cp:lastPrinted>
  <dcterms:created xsi:type="dcterms:W3CDTF">2008-05-04T17:53:48Z</dcterms:created>
  <dcterms:modified xsi:type="dcterms:W3CDTF">2023-02-13T18:16:41Z</dcterms:modified>
</cp:coreProperties>
</file>